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embeddedFontLst>
    <p:embeddedFont>
      <p:font typeface="Angsana New" panose="02020603050405020304" pitchFamily="18" charset="-34"/>
      <p:regular r:id="rId4"/>
      <p:bold r:id="rId5"/>
      <p:italic r:id="rId6"/>
      <p:boldItalic r:id="rId7"/>
    </p:embeddedFont>
    <p:embeddedFont>
      <p:font typeface="Cordia New" panose="020B0304020202020204" pitchFamily="34" charset="-34"/>
      <p:regular r:id="rId8"/>
      <p:bold r:id="rId9"/>
      <p:italic r:id="rId10"/>
      <p:boldItalic r:id="rId11"/>
    </p:embeddedFont>
    <p:embeddedFont>
      <p:font typeface="Sarabun" panose="020B0604020202020204" charset="-34"/>
      <p:regular r:id="rId12"/>
      <p:bold r:id="rId13"/>
      <p:italic r:id="rId14"/>
      <p:boldItalic r:id="rId15"/>
    </p:embeddedFont>
    <p:embeddedFont>
      <p:font typeface="TH SarabunPSK" panose="020B0500040200020003" pitchFamily="34" charset="-34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guFQ/EcKz+jbrVcAaha17ONjtv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418" y="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tableStyles" Target="tableStyle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theme" Target="theme/theme1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ริบบิ้น: เอียงขึ้น 18">
            <a:extLst>
              <a:ext uri="{FF2B5EF4-FFF2-40B4-BE49-F238E27FC236}">
                <a16:creationId xmlns:a16="http://schemas.microsoft.com/office/drawing/2014/main" id="{5F54182F-47DC-580C-0D99-F4A23473FFCB}"/>
              </a:ext>
            </a:extLst>
          </p:cNvPr>
          <p:cNvSpPr/>
          <p:nvPr/>
        </p:nvSpPr>
        <p:spPr>
          <a:xfrm>
            <a:off x="-432497" y="10144727"/>
            <a:ext cx="8315325" cy="542925"/>
          </a:xfrm>
          <a:prstGeom prst="ribbon2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ม้วนกระดาษ: แนวนอน 17">
            <a:extLst>
              <a:ext uri="{FF2B5EF4-FFF2-40B4-BE49-F238E27FC236}">
                <a16:creationId xmlns:a16="http://schemas.microsoft.com/office/drawing/2014/main" id="{C38E9963-5CD4-AACA-FED7-FA6E8E0B051E}"/>
              </a:ext>
            </a:extLst>
          </p:cNvPr>
          <p:cNvSpPr/>
          <p:nvPr/>
        </p:nvSpPr>
        <p:spPr>
          <a:xfrm>
            <a:off x="-399567" y="3497596"/>
            <a:ext cx="8543926" cy="1015597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Google Shape;88;p1">
            <a:extLst>
              <a:ext uri="{FF2B5EF4-FFF2-40B4-BE49-F238E27FC236}">
                <a16:creationId xmlns:a16="http://schemas.microsoft.com/office/drawing/2014/main" id="{26B6083C-5FA7-4AC8-BC8D-F0278785A420}"/>
              </a:ext>
            </a:extLst>
          </p:cNvPr>
          <p:cNvSpPr/>
          <p:nvPr/>
        </p:nvSpPr>
        <p:spPr>
          <a:xfrm>
            <a:off x="-170143" y="1421602"/>
            <a:ext cx="2567732" cy="2191226"/>
          </a:xfrm>
          <a:custGeom>
            <a:avLst/>
            <a:gdLst/>
            <a:ahLst/>
            <a:cxnLst/>
            <a:rect l="l" t="t" r="r" b="b"/>
            <a:pathLst>
              <a:path w="2669887" h="1673543" extrusionOk="0">
                <a:moveTo>
                  <a:pt x="0" y="0"/>
                </a:moveTo>
                <a:lnTo>
                  <a:pt x="2669887" y="0"/>
                </a:lnTo>
                <a:lnTo>
                  <a:pt x="2669887" y="1673542"/>
                </a:lnTo>
                <a:lnTo>
                  <a:pt x="0" y="16735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r="-20207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0" y="8339146"/>
            <a:ext cx="7556500" cy="18055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t="33691"/>
          <a:stretch/>
        </p:blipFill>
        <p:spPr>
          <a:xfrm>
            <a:off x="-577547" y="-251546"/>
            <a:ext cx="9483186" cy="2491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1" name="Google Shape;97;p1">
            <a:extLst>
              <a:ext uri="{FF2B5EF4-FFF2-40B4-BE49-F238E27FC236}">
                <a16:creationId xmlns:a16="http://schemas.microsoft.com/office/drawing/2014/main" id="{76F98D3C-BFA1-436F-8D3F-49BFC7D7FF67}"/>
              </a:ext>
            </a:extLst>
          </p:cNvPr>
          <p:cNvGrpSpPr/>
          <p:nvPr/>
        </p:nvGrpSpPr>
        <p:grpSpPr>
          <a:xfrm>
            <a:off x="41235" y="2529318"/>
            <a:ext cx="2363164" cy="896664"/>
            <a:chOff x="34595" y="0"/>
            <a:chExt cx="2145613" cy="604905"/>
          </a:xfrm>
        </p:grpSpPr>
        <p:sp>
          <p:nvSpPr>
            <p:cNvPr id="42" name="Google Shape;98;p1">
              <a:extLst>
                <a:ext uri="{FF2B5EF4-FFF2-40B4-BE49-F238E27FC236}">
                  <a16:creationId xmlns:a16="http://schemas.microsoft.com/office/drawing/2014/main" id="{60F638B6-6E1A-4213-88EB-2543E155CEF3}"/>
                </a:ext>
              </a:extLst>
            </p:cNvPr>
            <p:cNvSpPr/>
            <p:nvPr/>
          </p:nvSpPr>
          <p:spPr>
            <a:xfrm rot="10800000">
              <a:off x="899027" y="0"/>
              <a:ext cx="1281181" cy="604905"/>
            </a:xfrm>
            <a:custGeom>
              <a:avLst/>
              <a:gdLst/>
              <a:ahLst/>
              <a:cxnLst/>
              <a:rect l="l" t="t" r="r" b="b"/>
              <a:pathLst>
                <a:path w="1281181" h="604905" extrusionOk="0">
                  <a:moveTo>
                    <a:pt x="0" y="0"/>
                  </a:moveTo>
                  <a:lnTo>
                    <a:pt x="1281181" y="0"/>
                  </a:lnTo>
                  <a:lnTo>
                    <a:pt x="1281181" y="604905"/>
                  </a:lnTo>
                  <a:lnTo>
                    <a:pt x="0" y="6049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r="-96726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99;p1">
              <a:extLst>
                <a:ext uri="{FF2B5EF4-FFF2-40B4-BE49-F238E27FC236}">
                  <a16:creationId xmlns:a16="http://schemas.microsoft.com/office/drawing/2014/main" id="{E3E636D9-D920-401B-930C-600EE3051522}"/>
                </a:ext>
              </a:extLst>
            </p:cNvPr>
            <p:cNvSpPr/>
            <p:nvPr/>
          </p:nvSpPr>
          <p:spPr>
            <a:xfrm rot="10800000">
              <a:off x="34595" y="0"/>
              <a:ext cx="1442135" cy="604905"/>
            </a:xfrm>
            <a:custGeom>
              <a:avLst/>
              <a:gdLst/>
              <a:ahLst/>
              <a:cxnLst/>
              <a:rect l="l" t="t" r="r" b="b"/>
              <a:pathLst>
                <a:path w="1442135" h="604905" extrusionOk="0">
                  <a:moveTo>
                    <a:pt x="0" y="0"/>
                  </a:moveTo>
                  <a:lnTo>
                    <a:pt x="1442135" y="0"/>
                  </a:lnTo>
                  <a:lnTo>
                    <a:pt x="1442135" y="604905"/>
                  </a:lnTo>
                  <a:lnTo>
                    <a:pt x="0" y="6049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74770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"/>
          <p:cNvSpPr txBox="1"/>
          <p:nvPr/>
        </p:nvSpPr>
        <p:spPr>
          <a:xfrm>
            <a:off x="1410588" y="10298785"/>
            <a:ext cx="4735324" cy="23480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2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43" dirty="0" err="1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latin typeface="Sarabun"/>
                <a:ea typeface="Sarabun"/>
                <a:cs typeface="Sarabun"/>
                <a:sym typeface="Sarabun"/>
              </a:rPr>
              <a:t>ฝ่ายประชาสัมพันธ์</a:t>
            </a:r>
            <a:r>
              <a:rPr lang="en-US" sz="1400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latin typeface="Sarabun"/>
                <a:ea typeface="Sarabun"/>
                <a:cs typeface="Sarabun"/>
                <a:sym typeface="Sarabun"/>
              </a:rPr>
              <a:t>  </a:t>
            </a:r>
            <a:r>
              <a:rPr lang="th-TH" sz="1400" dirty="0">
                <a:ln w="0"/>
                <a:solidFill>
                  <a:srgbClr val="7030A0"/>
                </a:solidFill>
                <a:effectLst>
                  <a:reflection blurRad="6350" stA="53000" endA="300" endPos="35500" dir="5400000" sy="-90000" algn="bl" rotWithShape="0"/>
                </a:effectLst>
                <a:latin typeface="Sarabun"/>
                <a:ea typeface="Sarabun"/>
                <a:cs typeface="Sarabun"/>
                <a:sym typeface="Sarabun"/>
              </a:rPr>
              <a:t>สำนักปลัด  เทศบาลตำบลฆ้องชัยพัฒนา</a:t>
            </a:r>
            <a:endParaRPr sz="1243" dirty="0">
              <a:ln w="0"/>
              <a:solidFill>
                <a:srgbClr val="7030A0"/>
              </a:solidFill>
              <a:effectLst>
                <a:reflection blurRad="6350" stA="53000" endA="300" endPos="35500" dir="5400000" sy="-90000" algn="bl" rotWithShape="0"/>
              </a:effectLst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2293164" y="2264892"/>
            <a:ext cx="5368112" cy="84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th-TH" sz="2200" b="1" dirty="0">
                <a:solidFill>
                  <a:schemeClr val="accent6"/>
                </a:solidFill>
                <a:latin typeface="Sarabun"/>
                <a:ea typeface="Sarabun"/>
                <a:sym typeface="Sarabun"/>
              </a:rPr>
              <a:t>ประชาสัมพันธ์ข่าวสาร สำนักปลัด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00"/>
              </a:solidFill>
              <a:latin typeface="Sarabun"/>
              <a:ea typeface="Sarabun"/>
              <a:cs typeface="+mj-cs"/>
              <a:sym typeface="Sarabu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4417432" y="2633660"/>
            <a:ext cx="3964567" cy="798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none" strike="noStrike" dirty="0" err="1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เทศบาลตำบลฆ้องชัยพัฒนา</a:t>
            </a:r>
            <a:r>
              <a:rPr lang="en-US" sz="1800" b="1" u="none" strike="noStrike" dirty="0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none" strike="noStrike" dirty="0" err="1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อ.ฆ้องชัย</a:t>
            </a:r>
            <a:r>
              <a:rPr lang="en-US" sz="1800" b="1" u="none" strike="noStrike" dirty="0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  </a:t>
            </a:r>
            <a:r>
              <a:rPr lang="en-US" sz="1800" b="1" u="none" strike="noStrike" dirty="0" err="1">
                <a:solidFill>
                  <a:schemeClr val="lt1"/>
                </a:solidFill>
                <a:latin typeface="Sarabun"/>
                <a:ea typeface="Sarabun"/>
                <a:cs typeface="+mj-cs"/>
                <a:sym typeface="Sarabun"/>
              </a:rPr>
              <a:t>จ.กาฬสินธุ์</a:t>
            </a:r>
            <a:endParaRPr sz="1800" b="1" u="none" strike="noStrike" dirty="0">
              <a:solidFill>
                <a:schemeClr val="lt1"/>
              </a:solidFill>
              <a:latin typeface="Sarabun"/>
              <a:ea typeface="Sarabun"/>
              <a:cs typeface="+mj-cs"/>
              <a:sym typeface="Sarabun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157091" y="8369403"/>
            <a:ext cx="7224784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th-TH" sz="1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1800" dirty="0">
                <a:latin typeface="Angsana New" panose="02020603050405020304" pitchFamily="18" charset="-34"/>
                <a:cs typeface="+mj-cs"/>
              </a:rPr>
              <a:t>วันที่ 12 สิงหาคม 2568 นายบุญถิ่น  สิทธิจินดา นายกเทศมนตรีตำบลฆ้องชัยพัฒนา พร้อมด้วย คณะบริหาร สมาชิกสภาเทศบาล พนักงานเทศบาล พนักงานจ้าง และจ้างเหมาบริการ ได้แสดงความจงรักภักดีและสำนึกในพระมหากรุณาธิคุณของ</a:t>
            </a:r>
            <a:r>
              <a:rPr lang="th-TH" sz="1800" dirty="0">
                <a:cs typeface="+mj-cs"/>
              </a:rPr>
              <a:t>สมเด็จพระนางเจ้าสิริกิติ์ พระบรมราชินีนาถ พระบรมราชชนนีพันปีหลวง  เนื่องในโอกาสวันเฉลิมพระชนพรรษา 12 สิงหาคม 2568</a:t>
            </a:r>
            <a:r>
              <a:rPr lang="th-TH" sz="1800" dirty="0">
                <a:latin typeface="Angsana New" panose="02020603050405020304" pitchFamily="18" charset="-34"/>
                <a:cs typeface="+mj-cs"/>
              </a:rPr>
              <a:t>  โดยร่วมกิจกรรม</a:t>
            </a:r>
            <a:r>
              <a:rPr lang="th-TH" sz="1800" dirty="0">
                <a:cs typeface="+mj-cs"/>
              </a:rPr>
              <a:t>พิธีเจริญพระพุทธมนต์  พิธีทำบุญตักบาตรถวายพระราชกุศล  พิธีถวายเครื่องสักการะและวางพานพุ่มพิธีจุดเทียนถวายพระพรชัยมงคล </a:t>
            </a:r>
            <a:r>
              <a:rPr lang="th-TH" sz="1800" dirty="0">
                <a:latin typeface="Angsana New" panose="02020603050405020304" pitchFamily="18" charset="-34"/>
                <a:cs typeface="+mj-cs"/>
              </a:rPr>
              <a:t>ณ ประชุมอำเภอฆ้องชัย</a:t>
            </a:r>
            <a:r>
              <a:rPr lang="en-US" sz="1800" dirty="0">
                <a:latin typeface="Angsana New" panose="02020603050405020304" pitchFamily="18" charset="-34"/>
                <a:cs typeface="+mj-cs"/>
              </a:rPr>
              <a:t>  </a:t>
            </a:r>
            <a:r>
              <a:rPr lang="th-TH" sz="1800" dirty="0">
                <a:latin typeface="Angsana New" panose="02020603050405020304" pitchFamily="18" charset="-34"/>
                <a:cs typeface="+mj-cs"/>
              </a:rPr>
              <a:t>อำเภอฆ้องชัย จังหวัดกาฬสินธุ์ </a:t>
            </a:r>
            <a:endParaRPr lang="en-US" sz="1800" dirty="0">
              <a:latin typeface="Angsana New" panose="02020603050405020304" pitchFamily="18" charset="-34"/>
              <a:cs typeface="+mj-cs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246516" y="3017137"/>
            <a:ext cx="2046647" cy="28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600" b="1" dirty="0">
                <a:solidFill>
                  <a:srgbClr val="002060"/>
                </a:solidFill>
                <a:latin typeface="Sarabun"/>
                <a:ea typeface="Sarabun"/>
                <a:cs typeface="+mj-cs"/>
                <a:sym typeface="Sarabun"/>
              </a:rPr>
              <a:t>นายกเทศมนตรีตำบลฆ้องชัยพัฒนา</a:t>
            </a:r>
            <a:endParaRPr sz="1600" b="1" dirty="0">
              <a:solidFill>
                <a:srgbClr val="002060"/>
              </a:solidFill>
              <a:latin typeface="Sarabun"/>
              <a:ea typeface="Sarabun"/>
              <a:cs typeface="+mj-cs"/>
              <a:sym typeface="Sarabun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384889" y="2832435"/>
            <a:ext cx="1675856" cy="18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dirty="0">
                <a:solidFill>
                  <a:srgbClr val="974806"/>
                </a:solidFill>
                <a:latin typeface="Sarabun"/>
                <a:ea typeface="Sarabun"/>
                <a:cs typeface="Sarabun"/>
                <a:sym typeface="Sarabun"/>
              </a:rPr>
              <a:t>น</a:t>
            </a:r>
            <a:r>
              <a:rPr lang="th-TH" sz="1200" b="1" dirty="0" err="1">
                <a:solidFill>
                  <a:srgbClr val="974806"/>
                </a:solidFill>
                <a:latin typeface="Sarabun"/>
                <a:ea typeface="Sarabun"/>
                <a:cs typeface="Sarabun"/>
                <a:sym typeface="Sarabun"/>
              </a:rPr>
              <a:t>าย</a:t>
            </a:r>
            <a:r>
              <a:rPr lang="th-TH" sz="1200" b="1" dirty="0">
                <a:solidFill>
                  <a:srgbClr val="974806"/>
                </a:solidFill>
                <a:latin typeface="Sarabun"/>
                <a:ea typeface="Sarabun"/>
                <a:cs typeface="Sarabun"/>
                <a:sym typeface="Sarabun"/>
              </a:rPr>
              <a:t>บุญถิ่น  สิทธิจินดา</a:t>
            </a:r>
            <a:endParaRPr sz="1100" b="1" dirty="0">
              <a:solidFill>
                <a:srgbClr val="974806"/>
              </a:solidFill>
              <a:latin typeface="Sarabun"/>
              <a:ea typeface="Sarabun"/>
              <a:cs typeface="Sarabun"/>
              <a:sym typeface="Sarabun"/>
            </a:endParaRPr>
          </a:p>
        </p:txBody>
      </p:sp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55CDD3F8-905D-4312-8CF3-572ED29D8901}"/>
              </a:ext>
            </a:extLst>
          </p:cNvPr>
          <p:cNvSpPr/>
          <p:nvPr/>
        </p:nvSpPr>
        <p:spPr>
          <a:xfrm>
            <a:off x="-303726" y="3846582"/>
            <a:ext cx="8455281" cy="339324"/>
          </a:xfrm>
          <a:prstGeom prst="rect">
            <a:avLst/>
          </a:prstGeom>
        </p:spPr>
        <p:txBody>
          <a:bodyPr wrap="square">
            <a:spAutoFit/>
            <a:scene3d>
              <a:camera prst="perspectiveBelow"/>
              <a:lightRig rig="threePt" dir="t"/>
            </a:scene3d>
          </a:bodyPr>
          <a:lstStyle/>
          <a:p>
            <a:pPr algn="ctr">
              <a:lnSpc>
                <a:spcPct val="107000"/>
              </a:lnSpc>
            </a:pPr>
            <a:r>
              <a:rPr lang="th-TH" sz="1500" dirty="0">
                <a:solidFill>
                  <a:srgbClr val="C00000"/>
                </a:solidFill>
                <a:effectLst/>
                <a:ea typeface="Cordia New" panose="020B0304020202020204" pitchFamily="34" charset="-34"/>
                <a:cs typeface="+mj-cs"/>
              </a:rPr>
              <a:t>ภาพกิจกรรม</a:t>
            </a:r>
            <a:r>
              <a:rPr lang="th-TH" sz="1500" dirty="0">
                <a:solidFill>
                  <a:srgbClr val="C00000"/>
                </a:solidFill>
                <a:cs typeface="+mj-cs"/>
              </a:rPr>
              <a:t>เฉลิมพระเกียรติสมเด็จพระนางเจ้าสิริกิติ์ พระบรมราชินีนาถ  พระบรมราชชนนีพันปีหลวง  เนื่องในโอกาสวันเฉลิมพระชนพรรษา 12 สิงหาคม 2568 </a:t>
            </a:r>
            <a:endParaRPr lang="en-US" sz="1500" dirty="0">
              <a:solidFill>
                <a:srgbClr val="C00000"/>
              </a:solidFill>
              <a:latin typeface="TH SarabunPSK" panose="020B0500040200020003" pitchFamily="34" charset="-34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B0FFA2D-0FB6-0359-287A-EF4A290BBC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429" y="1278597"/>
            <a:ext cx="1169749" cy="1447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0B9518F-2FE4-3066-5391-DF3F8F1E841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" b="-9741"/>
          <a:stretch>
            <a:fillRect/>
          </a:stretch>
        </p:blipFill>
        <p:spPr>
          <a:xfrm>
            <a:off x="944213" y="6286573"/>
            <a:ext cx="2733495" cy="2050584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7720BDFE-0FE3-7954-DCD0-4CF2CC1C7B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9096" y="4477567"/>
            <a:ext cx="1414950" cy="1684543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AD56FDA-EAA1-9D66-A3BD-B087EDA5CEE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9498"/>
          <a:stretch>
            <a:fillRect/>
          </a:stretch>
        </p:blipFill>
        <p:spPr>
          <a:xfrm>
            <a:off x="174625" y="4455840"/>
            <a:ext cx="2313711" cy="1708259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8498266F-4CB2-9467-2D61-4C276A5C949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4140" b="20610"/>
          <a:stretch>
            <a:fillRect/>
          </a:stretch>
        </p:blipFill>
        <p:spPr>
          <a:xfrm>
            <a:off x="4343400" y="4424739"/>
            <a:ext cx="3038475" cy="1684543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36E253AC-1786-4C66-76F7-D356BB645F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77831" y="6348115"/>
            <a:ext cx="2561094" cy="18026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170</Words>
  <Application>Microsoft Office PowerPoint</Application>
  <PresentationFormat>กำหนดเอง</PresentationFormat>
  <Paragraphs>8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Cordia New</vt:lpstr>
      <vt:lpstr>Sarabun</vt:lpstr>
      <vt:lpstr>TH SarabunPSK</vt:lpstr>
      <vt:lpstr>Calibri</vt:lpstr>
      <vt:lpstr>Angsana New</vt:lpstr>
      <vt:lpstr>Arial</vt:lpstr>
      <vt:lpstr>Office Theme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PC</dc:creator>
  <cp:lastModifiedBy>WIN10</cp:lastModifiedBy>
  <cp:revision>12</cp:revision>
  <dcterms:created xsi:type="dcterms:W3CDTF">2006-08-16T00:00:00Z</dcterms:created>
  <dcterms:modified xsi:type="dcterms:W3CDTF">2025-08-25T03:55:17Z</dcterms:modified>
</cp:coreProperties>
</file>