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7556500" cy="10693400"/>
  <p:notesSz cx="6858000" cy="9144000"/>
  <p:embeddedFontLst>
    <p:embeddedFont>
      <p:font typeface="Angsana New" panose="02020603050405020304" pitchFamily="18" charset="-34"/>
      <p:regular r:id="rId4"/>
      <p:bold r:id="rId5"/>
      <p:italic r:id="rId6"/>
      <p:boldItalic r:id="rId7"/>
    </p:embeddedFont>
    <p:embeddedFont>
      <p:font typeface="Sarabun" panose="020B0604020202020204" charset="-34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0" roundtripDataSignature="AMtx7mguFQ/EcKz+jbrVcAaha17ONjtv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3186" y="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3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24" Type="http://schemas.openxmlformats.org/officeDocument/2006/relationships/tableStyles" Target="tableStyles.xml"/><Relationship Id="rId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แผนผังลำดับงาน: เทปเจาะรู 2">
            <a:extLst>
              <a:ext uri="{FF2B5EF4-FFF2-40B4-BE49-F238E27FC236}">
                <a16:creationId xmlns:a16="http://schemas.microsoft.com/office/drawing/2014/main" id="{6FD638DA-8A69-4238-CBE5-0F971187F7D9}"/>
              </a:ext>
            </a:extLst>
          </p:cNvPr>
          <p:cNvSpPr/>
          <p:nvPr/>
        </p:nvSpPr>
        <p:spPr>
          <a:xfrm>
            <a:off x="-472062" y="3400546"/>
            <a:ext cx="8483089" cy="1027325"/>
          </a:xfrm>
          <a:prstGeom prst="flowChartPunchedTap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0" name="Google Shape;88;p1">
            <a:extLst>
              <a:ext uri="{FF2B5EF4-FFF2-40B4-BE49-F238E27FC236}">
                <a16:creationId xmlns:a16="http://schemas.microsoft.com/office/drawing/2014/main" id="{26B6083C-5FA7-4AC8-BC8D-F0278785A420}"/>
              </a:ext>
            </a:extLst>
          </p:cNvPr>
          <p:cNvSpPr/>
          <p:nvPr/>
        </p:nvSpPr>
        <p:spPr>
          <a:xfrm>
            <a:off x="-196948" y="1745985"/>
            <a:ext cx="2567732" cy="2191226"/>
          </a:xfrm>
          <a:custGeom>
            <a:avLst/>
            <a:gdLst/>
            <a:ahLst/>
            <a:cxnLst/>
            <a:rect l="l" t="t" r="r" b="b"/>
            <a:pathLst>
              <a:path w="2669887" h="1673543" extrusionOk="0">
                <a:moveTo>
                  <a:pt x="0" y="0"/>
                </a:moveTo>
                <a:lnTo>
                  <a:pt x="2669887" y="0"/>
                </a:lnTo>
                <a:lnTo>
                  <a:pt x="2669887" y="1673542"/>
                </a:lnTo>
                <a:lnTo>
                  <a:pt x="0" y="16735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r="-20207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"/>
          <p:cNvSpPr/>
          <p:nvPr/>
        </p:nvSpPr>
        <p:spPr>
          <a:xfrm>
            <a:off x="0" y="8128532"/>
            <a:ext cx="7556500" cy="221436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 t="33691"/>
          <a:stretch/>
        </p:blipFill>
        <p:spPr>
          <a:xfrm>
            <a:off x="-872975" y="-251546"/>
            <a:ext cx="9483186" cy="24915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41" name="Google Shape;97;p1">
            <a:extLst>
              <a:ext uri="{FF2B5EF4-FFF2-40B4-BE49-F238E27FC236}">
                <a16:creationId xmlns:a16="http://schemas.microsoft.com/office/drawing/2014/main" id="{76F98D3C-BFA1-436F-8D3F-49BFC7D7FF67}"/>
              </a:ext>
            </a:extLst>
          </p:cNvPr>
          <p:cNvGrpSpPr/>
          <p:nvPr/>
        </p:nvGrpSpPr>
        <p:grpSpPr>
          <a:xfrm>
            <a:off x="38105" y="2535804"/>
            <a:ext cx="2363164" cy="896664"/>
            <a:chOff x="34595" y="0"/>
            <a:chExt cx="2145613" cy="604905"/>
          </a:xfrm>
        </p:grpSpPr>
        <p:sp>
          <p:nvSpPr>
            <p:cNvPr id="42" name="Google Shape;98;p1">
              <a:extLst>
                <a:ext uri="{FF2B5EF4-FFF2-40B4-BE49-F238E27FC236}">
                  <a16:creationId xmlns:a16="http://schemas.microsoft.com/office/drawing/2014/main" id="{60F638B6-6E1A-4213-88EB-2543E155CEF3}"/>
                </a:ext>
              </a:extLst>
            </p:cNvPr>
            <p:cNvSpPr/>
            <p:nvPr/>
          </p:nvSpPr>
          <p:spPr>
            <a:xfrm rot="10800000">
              <a:off x="899027" y="0"/>
              <a:ext cx="1281181" cy="604905"/>
            </a:xfrm>
            <a:custGeom>
              <a:avLst/>
              <a:gdLst/>
              <a:ahLst/>
              <a:cxnLst/>
              <a:rect l="l" t="t" r="r" b="b"/>
              <a:pathLst>
                <a:path w="1281181" h="604905" extrusionOk="0">
                  <a:moveTo>
                    <a:pt x="0" y="0"/>
                  </a:moveTo>
                  <a:lnTo>
                    <a:pt x="1281181" y="0"/>
                  </a:lnTo>
                  <a:lnTo>
                    <a:pt x="1281181" y="604905"/>
                  </a:lnTo>
                  <a:lnTo>
                    <a:pt x="0" y="60490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r="-96726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99;p1">
              <a:extLst>
                <a:ext uri="{FF2B5EF4-FFF2-40B4-BE49-F238E27FC236}">
                  <a16:creationId xmlns:a16="http://schemas.microsoft.com/office/drawing/2014/main" id="{E3E636D9-D920-401B-930C-600EE3051522}"/>
                </a:ext>
              </a:extLst>
            </p:cNvPr>
            <p:cNvSpPr/>
            <p:nvPr/>
          </p:nvSpPr>
          <p:spPr>
            <a:xfrm rot="10800000">
              <a:off x="34595" y="0"/>
              <a:ext cx="1442135" cy="604905"/>
            </a:xfrm>
            <a:custGeom>
              <a:avLst/>
              <a:gdLst/>
              <a:ahLst/>
              <a:cxnLst/>
              <a:rect l="l" t="t" r="r" b="b"/>
              <a:pathLst>
                <a:path w="1442135" h="604905" extrusionOk="0">
                  <a:moveTo>
                    <a:pt x="0" y="0"/>
                  </a:moveTo>
                  <a:lnTo>
                    <a:pt x="1442135" y="0"/>
                  </a:lnTo>
                  <a:lnTo>
                    <a:pt x="1442135" y="604905"/>
                  </a:lnTo>
                  <a:lnTo>
                    <a:pt x="0" y="60490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7477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" name="Google Shape;100;p1"/>
          <p:cNvSpPr txBox="1"/>
          <p:nvPr/>
        </p:nvSpPr>
        <p:spPr>
          <a:xfrm>
            <a:off x="2995215" y="10435335"/>
            <a:ext cx="4666061" cy="234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92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43" b="1" dirty="0" err="1">
                <a:solidFill>
                  <a:schemeClr val="lt1"/>
                </a:solidFill>
                <a:latin typeface="Sarabun"/>
                <a:ea typeface="Sarabun"/>
                <a:cs typeface="Sarabun"/>
                <a:sym typeface="Sarabun"/>
              </a:rPr>
              <a:t>ฝ่ายประชาสัมพันธ์</a:t>
            </a:r>
            <a:r>
              <a:rPr lang="en-US" sz="1400" b="1" dirty="0">
                <a:solidFill>
                  <a:schemeClr val="lt1"/>
                </a:solidFill>
                <a:latin typeface="Sarabun"/>
                <a:ea typeface="Sarabun"/>
                <a:cs typeface="Sarabun"/>
                <a:sym typeface="Sarabun"/>
              </a:rPr>
              <a:t>  </a:t>
            </a:r>
            <a:r>
              <a:rPr lang="th-TH" sz="1400" b="1" dirty="0">
                <a:solidFill>
                  <a:schemeClr val="lt1"/>
                </a:solidFill>
                <a:latin typeface="Sarabun"/>
                <a:ea typeface="Sarabun"/>
                <a:cs typeface="Sarabun"/>
                <a:sym typeface="Sarabun"/>
              </a:rPr>
              <a:t>สำนักปลัด  เทศบาลตำบลฆ้องชัยพัฒนา</a:t>
            </a:r>
            <a:endParaRPr sz="1243" b="1" dirty="0">
              <a:solidFill>
                <a:schemeClr val="lt1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2293164" y="2264892"/>
            <a:ext cx="5368112" cy="843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th-TH" sz="2200" b="1" dirty="0">
                <a:solidFill>
                  <a:schemeClr val="accent6"/>
                </a:solidFill>
                <a:latin typeface="Sarabun"/>
                <a:ea typeface="Sarabun"/>
                <a:sym typeface="Sarabun"/>
              </a:rPr>
              <a:t>ประชาสัมพันธ์ข่าวสาร สำนักปลัด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rgbClr val="FFFF00"/>
              </a:solidFill>
              <a:latin typeface="Sarabun"/>
              <a:ea typeface="Sarabun"/>
              <a:cs typeface="+mj-cs"/>
              <a:sym typeface="Sarabun"/>
            </a:endParaRPr>
          </a:p>
        </p:txBody>
      </p:sp>
      <p:sp>
        <p:nvSpPr>
          <p:cNvPr id="103" name="Google Shape;103;p1"/>
          <p:cNvSpPr txBox="1"/>
          <p:nvPr/>
        </p:nvSpPr>
        <p:spPr>
          <a:xfrm>
            <a:off x="4417432" y="2633660"/>
            <a:ext cx="3964567" cy="798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u="none" strike="noStrike" dirty="0" err="1">
                <a:solidFill>
                  <a:schemeClr val="lt1"/>
                </a:solidFill>
                <a:latin typeface="Sarabun"/>
                <a:ea typeface="Sarabun"/>
                <a:cs typeface="+mj-cs"/>
                <a:sym typeface="Sarabun"/>
              </a:rPr>
              <a:t>เทศบาลตำบลฆ้องชัยพัฒนา</a:t>
            </a:r>
            <a:r>
              <a:rPr lang="en-US" sz="1800" b="1" u="none" strike="noStrike" dirty="0">
                <a:solidFill>
                  <a:schemeClr val="lt1"/>
                </a:solidFill>
                <a:latin typeface="Sarabun"/>
                <a:ea typeface="Sarabun"/>
                <a:cs typeface="+mj-cs"/>
                <a:sym typeface="Sarabun"/>
              </a:rPr>
              <a:t> 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u="none" strike="noStrike" dirty="0" err="1">
                <a:solidFill>
                  <a:schemeClr val="lt1"/>
                </a:solidFill>
                <a:latin typeface="Sarabun"/>
                <a:ea typeface="Sarabun"/>
                <a:cs typeface="+mj-cs"/>
                <a:sym typeface="Sarabun"/>
              </a:rPr>
              <a:t>อ.ฆ้องชัย</a:t>
            </a:r>
            <a:r>
              <a:rPr lang="en-US" sz="1800" b="1" u="none" strike="noStrike" dirty="0">
                <a:solidFill>
                  <a:schemeClr val="lt1"/>
                </a:solidFill>
                <a:latin typeface="Sarabun"/>
                <a:ea typeface="Sarabun"/>
                <a:cs typeface="+mj-cs"/>
                <a:sym typeface="Sarabun"/>
              </a:rPr>
              <a:t>  </a:t>
            </a:r>
            <a:r>
              <a:rPr lang="en-US" sz="1800" b="1" u="none" strike="noStrike" dirty="0" err="1">
                <a:solidFill>
                  <a:schemeClr val="lt1"/>
                </a:solidFill>
                <a:latin typeface="Sarabun"/>
                <a:ea typeface="Sarabun"/>
                <a:cs typeface="+mj-cs"/>
                <a:sym typeface="Sarabun"/>
              </a:rPr>
              <a:t>จ.กาฬสินธุ์</a:t>
            </a:r>
            <a:endParaRPr sz="1800" b="1" u="none" strike="noStrike" dirty="0">
              <a:solidFill>
                <a:schemeClr val="lt1"/>
              </a:solidFill>
              <a:latin typeface="Sarabun"/>
              <a:ea typeface="Sarabun"/>
              <a:cs typeface="+mj-cs"/>
              <a:sym typeface="Sarabun"/>
            </a:endParaRPr>
          </a:p>
        </p:txBody>
      </p:sp>
      <p:sp>
        <p:nvSpPr>
          <p:cNvPr id="104" name="Google Shape;104;p1"/>
          <p:cNvSpPr txBox="1"/>
          <p:nvPr/>
        </p:nvSpPr>
        <p:spPr>
          <a:xfrm>
            <a:off x="38104" y="8267421"/>
            <a:ext cx="7437015" cy="21544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th-TH" sz="1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       </a:t>
            </a:r>
            <a:r>
              <a:rPr lang="th-TH" dirty="0"/>
              <a:t> </a:t>
            </a:r>
            <a:r>
              <a:rPr lang="th-TH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วันที่   20  สิงหาคม  2568 โดยนายบุญถิ่น  สิทธิจินดา นายกเทศมนตรีตำบลฆ้องชัยพัฒนา พร้อมด้วยคณะบริหาร ร่วมเป็นประธานและร่วมเกียรติการจัดกิจกรรมโครงการพัฒนาศักยภาพผู้สูงอายุ  ประจำปีงบประมาณ 2568</a:t>
            </a:r>
            <a:r>
              <a:rPr lang="th-TH" sz="2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2000" dirty="0">
                <a:latin typeface="Angsana New" panose="02020603050405020304" pitchFamily="18" charset="-34"/>
                <a:cs typeface="Angsana New" panose="02020603050405020304" pitchFamily="18" charset="-34"/>
              </a:rPr>
              <a:t>ณ หอประชุมเทศบาลตำบลฆ้องชัยพัฒนา เพื่อเป็นการเพิ่มพูนความรู้ เกี่ยวกับสภาพร่างกาย จิตใจ และสังคมของผู้สูงอายุที่มีภาวะพึ่งพิง รวมถึงโรคที่พบบ่อยและวิธีการดูแล พัฒนาทักษะ ฝึกอบรมทักษะในการดูแลกิจวัตรประจำวัน การให้อาหาร  การดูแลสุขอนามัย การป้องกันการเกิดแผล    กดทับ และการให้การดูแลทางจิตใจ  สร้างเครือข่ายผู้ดูแล เพื่อแลกเปลี่ยนเรียนรู้และให้กำลังใจซึ่งกันและกัน และเพื่อส่งเสริมคุณภาพชีวิต ผู้สูงอายุได้อย่างมีประสิทธิภาพและปลอดภัย มีความสุขและมีคุณภาพชีวิตที่ดีขึ้น</a:t>
            </a:r>
            <a:endParaRPr lang="en-US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05" name="Google Shape;105;p1"/>
          <p:cNvSpPr txBox="1"/>
          <p:nvPr/>
        </p:nvSpPr>
        <p:spPr>
          <a:xfrm>
            <a:off x="246516" y="3017137"/>
            <a:ext cx="2046647" cy="288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7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1600" b="1" dirty="0">
                <a:solidFill>
                  <a:srgbClr val="002060"/>
                </a:solidFill>
                <a:latin typeface="Sarabun"/>
                <a:ea typeface="Sarabun"/>
                <a:cs typeface="+mj-cs"/>
                <a:sym typeface="Sarabun"/>
              </a:rPr>
              <a:t>นายกเทศมนตรีตำบลฆ้องชัยพัฒนา</a:t>
            </a:r>
            <a:endParaRPr sz="1600" b="1" dirty="0">
              <a:solidFill>
                <a:srgbClr val="002060"/>
              </a:solidFill>
              <a:latin typeface="Sarabun"/>
              <a:ea typeface="Sarabun"/>
              <a:cs typeface="+mj-cs"/>
              <a:sym typeface="Sarabun"/>
            </a:endParaRPr>
          </a:p>
        </p:txBody>
      </p:sp>
      <p:sp>
        <p:nvSpPr>
          <p:cNvPr id="106" name="Google Shape;106;p1"/>
          <p:cNvSpPr txBox="1"/>
          <p:nvPr/>
        </p:nvSpPr>
        <p:spPr>
          <a:xfrm>
            <a:off x="384889" y="2832435"/>
            <a:ext cx="1675856" cy="186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dirty="0">
                <a:solidFill>
                  <a:srgbClr val="974806"/>
                </a:solidFill>
                <a:latin typeface="Sarabun"/>
                <a:ea typeface="Sarabun"/>
                <a:cs typeface="Sarabun"/>
                <a:sym typeface="Sarabun"/>
              </a:rPr>
              <a:t>น</a:t>
            </a:r>
            <a:r>
              <a:rPr lang="th-TH" sz="1200" b="1" dirty="0" err="1">
                <a:solidFill>
                  <a:srgbClr val="974806"/>
                </a:solidFill>
                <a:latin typeface="Sarabun"/>
                <a:ea typeface="Sarabun"/>
                <a:cs typeface="Sarabun"/>
                <a:sym typeface="Sarabun"/>
              </a:rPr>
              <a:t>าย</a:t>
            </a:r>
            <a:r>
              <a:rPr lang="th-TH" sz="1200" b="1" dirty="0">
                <a:solidFill>
                  <a:srgbClr val="974806"/>
                </a:solidFill>
                <a:latin typeface="Sarabun"/>
                <a:ea typeface="Sarabun"/>
                <a:cs typeface="Sarabun"/>
                <a:sym typeface="Sarabun"/>
              </a:rPr>
              <a:t>บุญถิ่น  สิทธิจินดา</a:t>
            </a:r>
            <a:endParaRPr sz="1100" b="1" dirty="0">
              <a:solidFill>
                <a:srgbClr val="974806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55CDD3F8-905D-4312-8CF3-572ED29D8901}"/>
              </a:ext>
            </a:extLst>
          </p:cNvPr>
          <p:cNvSpPr/>
          <p:nvPr/>
        </p:nvSpPr>
        <p:spPr>
          <a:xfrm>
            <a:off x="157091" y="3664476"/>
            <a:ext cx="8455281" cy="553357"/>
          </a:xfrm>
          <a:prstGeom prst="rect">
            <a:avLst/>
          </a:prstGeom>
        </p:spPr>
        <p:txBody>
          <a:bodyPr wrap="square">
            <a:spAutoFit/>
            <a:scene3d>
              <a:camera prst="perspectiveBelow"/>
              <a:lightRig rig="threePt" dir="t"/>
            </a:scene3d>
          </a:bodyPr>
          <a:lstStyle/>
          <a:p>
            <a:pPr algn="ctr">
              <a:lnSpc>
                <a:spcPct val="107000"/>
              </a:lnSpc>
            </a:pPr>
            <a:r>
              <a:rPr lang="th-TH" sz="28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ordia New" panose="020B0304020202020204" pitchFamily="34" charset="-34"/>
                <a:cs typeface="Angsana New" panose="02020603050405020304" pitchFamily="18" charset="-34"/>
              </a:rPr>
              <a:t>ภาพ</a:t>
            </a:r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กิจกรรมโครงการพัฒนาศักยภาพผู้สูงอายุ  ประจำปีงบประมาณ 2568</a:t>
            </a:r>
            <a:endParaRPr lang="en-US" sz="2800" b="1" dirty="0">
              <a:solidFill>
                <a:srgbClr val="FF0000"/>
              </a:solidFill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DB0FFA2D-0FB6-0359-287A-EF4A290BBC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429" y="1278597"/>
            <a:ext cx="1169749" cy="14475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3B3B80D2-EA29-3172-5688-470783F914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0784" y="6456119"/>
            <a:ext cx="2598281" cy="1560030"/>
          </a:xfrm>
          <a:prstGeom prst="rect">
            <a:avLst/>
          </a:prstGeom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6039E0A7-0DB3-7674-DDD4-9495EE5A0A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70785" y="4563733"/>
            <a:ext cx="2606436" cy="1799950"/>
          </a:xfrm>
          <a:prstGeom prst="rect">
            <a:avLst/>
          </a:prstGeom>
        </p:spPr>
      </p:pic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4A509CAE-52D5-4DA3-AD02-C2014D62B9C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27468" y="4553972"/>
            <a:ext cx="2340045" cy="1783639"/>
          </a:xfrm>
          <a:prstGeom prst="rect">
            <a:avLst/>
          </a:prstGeom>
        </p:spPr>
      </p:pic>
      <p:pic>
        <p:nvPicPr>
          <p:cNvPr id="21" name="รูปภาพ 20">
            <a:extLst>
              <a:ext uri="{FF2B5EF4-FFF2-40B4-BE49-F238E27FC236}">
                <a16:creationId xmlns:a16="http://schemas.microsoft.com/office/drawing/2014/main" id="{FF2856F0-25D1-685D-629D-B6D1EDC1A0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266" y="6456119"/>
            <a:ext cx="2179429" cy="1579977"/>
          </a:xfrm>
          <a:prstGeom prst="rect">
            <a:avLst/>
          </a:prstGeom>
        </p:spPr>
      </p:pic>
      <p:pic>
        <p:nvPicPr>
          <p:cNvPr id="23" name="รูปภาพ 22">
            <a:extLst>
              <a:ext uri="{FF2B5EF4-FFF2-40B4-BE49-F238E27FC236}">
                <a16:creationId xmlns:a16="http://schemas.microsoft.com/office/drawing/2014/main" id="{ECD4EA65-E744-3052-F387-AFF6427F613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987" y="4538452"/>
            <a:ext cx="2196709" cy="1783640"/>
          </a:xfrm>
          <a:prstGeom prst="rect">
            <a:avLst/>
          </a:prstGeom>
        </p:spPr>
      </p:pic>
      <p:pic>
        <p:nvPicPr>
          <p:cNvPr id="25" name="รูปภาพ 24">
            <a:extLst>
              <a:ext uri="{FF2B5EF4-FFF2-40B4-BE49-F238E27FC236}">
                <a16:creationId xmlns:a16="http://schemas.microsoft.com/office/drawing/2014/main" id="{2D3E2B1C-BBE3-4C1A-D8BB-33D72EA91D2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70466" y="6436644"/>
            <a:ext cx="2404654" cy="159945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174</Words>
  <Application>Microsoft Office PowerPoint</Application>
  <PresentationFormat>กำหนดเอง</PresentationFormat>
  <Paragraphs>8</Paragraphs>
  <Slides>1</Slides>
  <Notes>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6" baseType="lpstr">
      <vt:lpstr>Calibri</vt:lpstr>
      <vt:lpstr>Sarabun</vt:lpstr>
      <vt:lpstr>Angsana New</vt:lpstr>
      <vt:lpstr>Arial</vt:lpstr>
      <vt:lpstr>Office Theme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PC</dc:creator>
  <cp:lastModifiedBy>WIN10</cp:lastModifiedBy>
  <cp:revision>11</cp:revision>
  <dcterms:created xsi:type="dcterms:W3CDTF">2006-08-16T00:00:00Z</dcterms:created>
  <dcterms:modified xsi:type="dcterms:W3CDTF">2025-08-26T08:00:05Z</dcterms:modified>
</cp:coreProperties>
</file>