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embeddedFontLst>
    <p:embeddedFont>
      <p:font typeface="Angsana New" panose="02020603050405020304" pitchFamily="18" charset="-34"/>
      <p:regular r:id="rId4"/>
      <p:bold r:id="rId5"/>
      <p:italic r:id="rId6"/>
      <p:boldItalic r:id="rId7"/>
    </p:embeddedFont>
    <p:embeddedFont>
      <p:font typeface="Sarabun" panose="020B0604020202020204" charset="-34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uFQ/EcKz+jbrVcAaha17ONjtv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tableStyles" Target="tableStyles.xml"/><Relationship Id="rId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ม้วนกระดาษ: แนวนอน 4">
            <a:extLst>
              <a:ext uri="{FF2B5EF4-FFF2-40B4-BE49-F238E27FC236}">
                <a16:creationId xmlns:a16="http://schemas.microsoft.com/office/drawing/2014/main" id="{C2B4B62C-53B6-EA77-96B9-27A476D55E74}"/>
              </a:ext>
            </a:extLst>
          </p:cNvPr>
          <p:cNvSpPr/>
          <p:nvPr/>
        </p:nvSpPr>
        <p:spPr>
          <a:xfrm>
            <a:off x="-550986" y="3476968"/>
            <a:ext cx="8932985" cy="754766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Google Shape;88;p1">
            <a:extLst>
              <a:ext uri="{FF2B5EF4-FFF2-40B4-BE49-F238E27FC236}">
                <a16:creationId xmlns:a16="http://schemas.microsoft.com/office/drawing/2014/main" id="{26B6083C-5FA7-4AC8-BC8D-F0278785A420}"/>
              </a:ext>
            </a:extLst>
          </p:cNvPr>
          <p:cNvSpPr/>
          <p:nvPr/>
        </p:nvSpPr>
        <p:spPr>
          <a:xfrm>
            <a:off x="-196948" y="1745985"/>
            <a:ext cx="2567732" cy="2191226"/>
          </a:xfrm>
          <a:custGeom>
            <a:avLst/>
            <a:gdLst/>
            <a:ahLst/>
            <a:cxnLst/>
            <a:rect l="l" t="t" r="r" b="b"/>
            <a:pathLst>
              <a:path w="2669887" h="1673543" extrusionOk="0">
                <a:moveTo>
                  <a:pt x="0" y="0"/>
                </a:moveTo>
                <a:lnTo>
                  <a:pt x="2669887" y="0"/>
                </a:lnTo>
                <a:lnTo>
                  <a:pt x="2669887" y="1673542"/>
                </a:lnTo>
                <a:lnTo>
                  <a:pt x="0" y="1673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20207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0" y="8128532"/>
            <a:ext cx="7556500" cy="22143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5">
            <a:alphaModFix/>
          </a:blip>
          <a:srcRect t="33691"/>
          <a:stretch/>
        </p:blipFill>
        <p:spPr>
          <a:xfrm>
            <a:off x="-872975" y="-251546"/>
            <a:ext cx="9483186" cy="2491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1" name="Google Shape;97;p1">
            <a:extLst>
              <a:ext uri="{FF2B5EF4-FFF2-40B4-BE49-F238E27FC236}">
                <a16:creationId xmlns:a16="http://schemas.microsoft.com/office/drawing/2014/main" id="{76F98D3C-BFA1-436F-8D3F-49BFC7D7FF67}"/>
              </a:ext>
            </a:extLst>
          </p:cNvPr>
          <p:cNvGrpSpPr/>
          <p:nvPr/>
        </p:nvGrpSpPr>
        <p:grpSpPr>
          <a:xfrm>
            <a:off x="38105" y="2535804"/>
            <a:ext cx="2363164" cy="896664"/>
            <a:chOff x="34595" y="0"/>
            <a:chExt cx="2145613" cy="604905"/>
          </a:xfrm>
        </p:grpSpPr>
        <p:sp>
          <p:nvSpPr>
            <p:cNvPr id="42" name="Google Shape;98;p1">
              <a:extLst>
                <a:ext uri="{FF2B5EF4-FFF2-40B4-BE49-F238E27FC236}">
                  <a16:creationId xmlns:a16="http://schemas.microsoft.com/office/drawing/2014/main" id="{60F638B6-6E1A-4213-88EB-2543E155CEF3}"/>
                </a:ext>
              </a:extLst>
            </p:cNvPr>
            <p:cNvSpPr/>
            <p:nvPr/>
          </p:nvSpPr>
          <p:spPr>
            <a:xfrm rot="10800000">
              <a:off x="899027" y="0"/>
              <a:ext cx="1281181" cy="604905"/>
            </a:xfrm>
            <a:custGeom>
              <a:avLst/>
              <a:gdLst/>
              <a:ahLst/>
              <a:cxnLst/>
              <a:rect l="l" t="t" r="r" b="b"/>
              <a:pathLst>
                <a:path w="1281181" h="604905" extrusionOk="0">
                  <a:moveTo>
                    <a:pt x="0" y="0"/>
                  </a:moveTo>
                  <a:lnTo>
                    <a:pt x="1281181" y="0"/>
                  </a:lnTo>
                  <a:lnTo>
                    <a:pt x="1281181" y="604905"/>
                  </a:lnTo>
                  <a:lnTo>
                    <a:pt x="0" y="6049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r="-96726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99;p1">
              <a:extLst>
                <a:ext uri="{FF2B5EF4-FFF2-40B4-BE49-F238E27FC236}">
                  <a16:creationId xmlns:a16="http://schemas.microsoft.com/office/drawing/2014/main" id="{E3E636D9-D920-401B-930C-600EE3051522}"/>
                </a:ext>
              </a:extLst>
            </p:cNvPr>
            <p:cNvSpPr/>
            <p:nvPr/>
          </p:nvSpPr>
          <p:spPr>
            <a:xfrm rot="10800000">
              <a:off x="34595" y="0"/>
              <a:ext cx="1442135" cy="604905"/>
            </a:xfrm>
            <a:custGeom>
              <a:avLst/>
              <a:gdLst/>
              <a:ahLst/>
              <a:cxnLst/>
              <a:rect l="l" t="t" r="r" b="b"/>
              <a:pathLst>
                <a:path w="1442135" h="604905" extrusionOk="0">
                  <a:moveTo>
                    <a:pt x="0" y="0"/>
                  </a:moveTo>
                  <a:lnTo>
                    <a:pt x="1442135" y="0"/>
                  </a:lnTo>
                  <a:lnTo>
                    <a:pt x="1442135" y="604905"/>
                  </a:lnTo>
                  <a:lnTo>
                    <a:pt x="0" y="6049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l="-74770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2995215" y="10435335"/>
            <a:ext cx="4666061" cy="234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2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43" b="1" dirty="0" err="1">
                <a:solidFill>
                  <a:schemeClr val="lt1"/>
                </a:solidFill>
                <a:latin typeface="Sarabun"/>
                <a:ea typeface="Sarabun"/>
                <a:cs typeface="Sarabun"/>
                <a:sym typeface="Sarabun"/>
              </a:rPr>
              <a:t>ฝ่ายประชาสัมพันธ์</a:t>
            </a:r>
            <a:r>
              <a:rPr lang="en-US" sz="1400" b="1" dirty="0">
                <a:solidFill>
                  <a:schemeClr val="lt1"/>
                </a:solidFill>
                <a:latin typeface="Sarabun"/>
                <a:ea typeface="Sarabun"/>
                <a:cs typeface="Sarabun"/>
                <a:sym typeface="Sarabun"/>
              </a:rPr>
              <a:t>  </a:t>
            </a:r>
            <a:r>
              <a:rPr lang="th-TH" sz="1400" b="1" dirty="0">
                <a:solidFill>
                  <a:schemeClr val="lt1"/>
                </a:solidFill>
                <a:latin typeface="Sarabun"/>
                <a:ea typeface="Sarabun"/>
                <a:cs typeface="Sarabun"/>
                <a:sym typeface="Sarabun"/>
              </a:rPr>
              <a:t>สำนักปลัด  เทศบาลตำบลฆ้องชัยพัฒนา</a:t>
            </a:r>
            <a:endParaRPr sz="1243" b="1" dirty="0">
              <a:solidFill>
                <a:schemeClr val="lt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2293164" y="2264892"/>
            <a:ext cx="5368112" cy="84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th-TH" sz="2200" b="1" dirty="0">
                <a:solidFill>
                  <a:schemeClr val="accent6"/>
                </a:solidFill>
                <a:latin typeface="Sarabun"/>
                <a:ea typeface="Sarabun"/>
                <a:sym typeface="Sarabun"/>
              </a:rPr>
              <a:t>ประชาสัมพันธ์ข่าวสาร สำนักปลัด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00"/>
              </a:solidFill>
              <a:latin typeface="Sarabun"/>
              <a:ea typeface="Sarabun"/>
              <a:cs typeface="+mj-cs"/>
              <a:sym typeface="Sarabu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4417432" y="2633660"/>
            <a:ext cx="3964567" cy="798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none" strike="noStrike" dirty="0" err="1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เทศบาลตำบลฆ้องชัยพัฒนา</a:t>
            </a:r>
            <a:r>
              <a:rPr lang="en-US" sz="1800" b="1" u="none" strike="noStrike" dirty="0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none" strike="noStrike" dirty="0" err="1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อ.ฆ้องชัย</a:t>
            </a:r>
            <a:r>
              <a:rPr lang="en-US" sz="1800" b="1" u="none" strike="noStrike" dirty="0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  </a:t>
            </a:r>
            <a:r>
              <a:rPr lang="en-US" sz="1800" b="1" u="none" strike="noStrike" dirty="0" err="1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จ.กาฬสินธุ์</a:t>
            </a:r>
            <a:endParaRPr sz="1800" b="1" u="none" strike="noStrike" dirty="0">
              <a:solidFill>
                <a:schemeClr val="lt1"/>
              </a:solidFill>
              <a:latin typeface="Sarabun"/>
              <a:ea typeface="Sarabun"/>
              <a:cs typeface="+mj-cs"/>
              <a:sym typeface="Sarabu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93191" y="8326916"/>
            <a:ext cx="7437015" cy="19697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th-TH" sz="18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</a:t>
            </a:r>
          </a:p>
          <a:p>
            <a:r>
              <a:rPr lang="th-TH" sz="18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วันที่   19  สิงหาคม  2568 โดยนายบุญถิ่น  สิทธิจินดา นายกเทศมนตรีตำบลฆ้องชัยพัฒนา พร้อมด้วยคณะบริหาร     ร่วมเป็นประธานและร่วมเกียรติการจัดกิจกรรม โครงการฝึกอบรมและส่งเสริมผู้สูงอายุ ผู้ด้อยโอกาส  สตรีและคนพิการ     ในตำบลฆ้องชัยพัฒนา  ประจำปี 2568 ณ หอประชุมเทศบาลตำบลฆ้องชัยพัฒนา  โดย</a:t>
            </a:r>
            <a:r>
              <a:rPr lang="th-TH" sz="1800" dirty="0" err="1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การทำ</a:t>
            </a:r>
            <a:r>
              <a:rPr lang="th-TH" sz="1800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ไข่เค็มสมุนไพร เพื่อให้ผู้สูงอายุ  ผู้ด้อยโอกาส สตรีและคนพิการ มีอาชีพเสริมสร้างรายได้ให้แก่ครอบครัว และใช้เวลาว่างให้เกิดประโยชน์ และสามารถอยู่ในสังคมได้อย่างเป็นสุขโดยพึ่งตนเอง</a:t>
            </a:r>
            <a:endParaRPr lang="en-US" sz="1800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246516" y="3017137"/>
            <a:ext cx="2046647" cy="28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600" b="1" dirty="0">
                <a:solidFill>
                  <a:srgbClr val="002060"/>
                </a:solidFill>
                <a:latin typeface="Sarabun"/>
                <a:ea typeface="Sarabun"/>
                <a:cs typeface="+mj-cs"/>
                <a:sym typeface="Sarabun"/>
              </a:rPr>
              <a:t>นายกเทศมนตรีตำบลฆ้องชัยพัฒนา</a:t>
            </a:r>
            <a:endParaRPr sz="1600" b="1" dirty="0">
              <a:solidFill>
                <a:srgbClr val="002060"/>
              </a:solidFill>
              <a:latin typeface="Sarabun"/>
              <a:ea typeface="Sarabun"/>
              <a:cs typeface="+mj-cs"/>
              <a:sym typeface="Sarabun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384889" y="2832435"/>
            <a:ext cx="1675856" cy="18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rgbClr val="974806"/>
                </a:solidFill>
                <a:latin typeface="Sarabun"/>
                <a:ea typeface="Sarabun"/>
                <a:cs typeface="Sarabun"/>
                <a:sym typeface="Sarabun"/>
              </a:rPr>
              <a:t>น</a:t>
            </a:r>
            <a:r>
              <a:rPr lang="th-TH" sz="1200" b="1" dirty="0" err="1">
                <a:solidFill>
                  <a:srgbClr val="974806"/>
                </a:solidFill>
                <a:latin typeface="Sarabun"/>
                <a:ea typeface="Sarabun"/>
                <a:cs typeface="Sarabun"/>
                <a:sym typeface="Sarabun"/>
              </a:rPr>
              <a:t>าย</a:t>
            </a:r>
            <a:r>
              <a:rPr lang="th-TH" sz="1200" b="1" dirty="0">
                <a:solidFill>
                  <a:srgbClr val="974806"/>
                </a:solidFill>
                <a:latin typeface="Sarabun"/>
                <a:ea typeface="Sarabun"/>
                <a:cs typeface="Sarabun"/>
                <a:sym typeface="Sarabun"/>
              </a:rPr>
              <a:t>บุญถิ่น  สิทธิจินดา</a:t>
            </a:r>
            <a:endParaRPr sz="1100" b="1" dirty="0">
              <a:solidFill>
                <a:srgbClr val="974806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5CDD3F8-905D-4312-8CF3-572ED29D8901}"/>
              </a:ext>
            </a:extLst>
          </p:cNvPr>
          <p:cNvSpPr/>
          <p:nvPr/>
        </p:nvSpPr>
        <p:spPr>
          <a:xfrm>
            <a:off x="157091" y="3664476"/>
            <a:ext cx="8455281" cy="421654"/>
          </a:xfrm>
          <a:prstGeom prst="rect">
            <a:avLst/>
          </a:prstGeom>
        </p:spPr>
        <p:txBody>
          <a:bodyPr wrap="square">
            <a:spAutoFit/>
            <a:scene3d>
              <a:camera prst="perspectiveBelow"/>
              <a:lightRig rig="threePt" dir="t"/>
            </a:scene3d>
          </a:bodyPr>
          <a:lstStyle/>
          <a:p>
            <a:pPr algn="ctr">
              <a:lnSpc>
                <a:spcPct val="107000"/>
              </a:lnSpc>
            </a:pPr>
            <a:r>
              <a:rPr lang="th-TH" sz="2000" b="1" dirty="0">
                <a:solidFill>
                  <a:srgbClr val="FF0000"/>
                </a:solidFill>
                <a:effectLst/>
                <a:latin typeface="Angsana New" panose="02020603050405020304" pitchFamily="18" charset="-34"/>
                <a:ea typeface="Cordia New" panose="020B0304020202020204" pitchFamily="34" charset="-34"/>
                <a:cs typeface="Angsana New" panose="02020603050405020304" pitchFamily="18" charset="-34"/>
              </a:rPr>
              <a:t>ภาพ</a:t>
            </a:r>
            <a:r>
              <a:rPr lang="th-TH" sz="20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โครงการฝึกอบรมและส่งเสริมผู้สูงอายุ ผู้ด้อยโอกาส  สตรีและคนพิการ  ในตำบลฆ้องชัยพัฒนา  ประจำปี 2568</a:t>
            </a:r>
            <a:endParaRPr lang="en-US" sz="2000" b="1" dirty="0">
              <a:solidFill>
                <a:srgbClr val="FF0000"/>
              </a:solidFill>
              <a:latin typeface="Angsana New" panose="02020603050405020304" pitchFamily="18" charset="-34"/>
              <a:ea typeface="Calibri" panose="020F0502020204030204" pitchFamily="34" charset="0"/>
              <a:cs typeface="Angsana New" panose="02020603050405020304" pitchFamily="18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B0FFA2D-0FB6-0359-287A-EF4A290BBC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29" y="1278597"/>
            <a:ext cx="1169749" cy="1447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90D1A708-0CEA-77CC-711D-C6B35FCA8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815" y="6154882"/>
            <a:ext cx="2105799" cy="1828045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1F3A8115-4EA8-9948-F314-19D6D0E144A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462" r="-8302"/>
          <a:stretch>
            <a:fillRect/>
          </a:stretch>
        </p:blipFill>
        <p:spPr>
          <a:xfrm>
            <a:off x="93191" y="4248141"/>
            <a:ext cx="2794894" cy="1686962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FA98F4DD-B892-57AC-2099-A3BD5B32FB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2076" y="4268582"/>
            <a:ext cx="2379589" cy="1686962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AD512193-9E04-99EA-5ABA-1508B499EA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84004" y="6150629"/>
            <a:ext cx="2379589" cy="1832299"/>
          </a:xfrm>
          <a:prstGeom prst="rect">
            <a:avLst/>
          </a:prstGeom>
        </p:spPr>
      </p:pic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id="{7DECBF90-B67C-DDA3-0749-1469D79AAC2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9780"/>
          <a:stretch>
            <a:fillRect/>
          </a:stretch>
        </p:blipFill>
        <p:spPr>
          <a:xfrm>
            <a:off x="5328246" y="4287860"/>
            <a:ext cx="2146874" cy="1686962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E911D1CC-2CB0-B378-4BC7-E993285EDC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791" y="6150629"/>
            <a:ext cx="2580003" cy="18020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143</Words>
  <Application>Microsoft Office PowerPoint</Application>
  <PresentationFormat>กำหนดเอง</PresentationFormat>
  <Paragraphs>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Calibri</vt:lpstr>
      <vt:lpstr>Angsana New</vt:lpstr>
      <vt:lpstr>Arial</vt:lpstr>
      <vt:lpstr>Sarabun</vt:lpstr>
      <vt:lpstr>Office Theme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PC</dc:creator>
  <cp:lastModifiedBy>WIN10</cp:lastModifiedBy>
  <cp:revision>12</cp:revision>
  <dcterms:created xsi:type="dcterms:W3CDTF">2006-08-16T00:00:00Z</dcterms:created>
  <dcterms:modified xsi:type="dcterms:W3CDTF">2025-08-26T08:15:38Z</dcterms:modified>
</cp:coreProperties>
</file>